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  <p:sldMasterId id="2147483876" r:id="rId2"/>
    <p:sldMasterId id="2147483893" r:id="rId3"/>
    <p:sldMasterId id="2147483905" r:id="rId4"/>
  </p:sldMasterIdLst>
  <p:notesMasterIdLst>
    <p:notesMasterId r:id="rId22"/>
  </p:notesMasterIdLst>
  <p:sldIdLst>
    <p:sldId id="276" r:id="rId5"/>
    <p:sldId id="263" r:id="rId6"/>
    <p:sldId id="264" r:id="rId7"/>
    <p:sldId id="271" r:id="rId8"/>
    <p:sldId id="270" r:id="rId9"/>
    <p:sldId id="277" r:id="rId10"/>
    <p:sldId id="278" r:id="rId11"/>
    <p:sldId id="279" r:id="rId12"/>
    <p:sldId id="288" r:id="rId13"/>
    <p:sldId id="289" r:id="rId14"/>
    <p:sldId id="281" r:id="rId15"/>
    <p:sldId id="282" r:id="rId16"/>
    <p:sldId id="283" r:id="rId17"/>
    <p:sldId id="280" r:id="rId18"/>
    <p:sldId id="286" r:id="rId19"/>
    <p:sldId id="284" r:id="rId20"/>
    <p:sldId id="28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4099" autoAdjust="0"/>
  </p:normalViewPr>
  <p:slideViewPr>
    <p:cSldViewPr snapToGrid="0">
      <p:cViewPr varScale="1">
        <p:scale>
          <a:sx n="57" d="100"/>
          <a:sy n="57" d="100"/>
        </p:scale>
        <p:origin x="11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50B0C-B7BF-4931-BEC0-921F11C26CAE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C0F97-76A4-4B8C-9B4D-91EF6FCD7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06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0F97-76A4-4B8C-9B4D-91EF6FCD77B6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1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444B6-F676-42D3-A6F7-92F136FE55B4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8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444B6-F676-42D3-A6F7-92F136FE55B4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29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444B6-F676-42D3-A6F7-92F136FE55B4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58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444B6-F676-42D3-A6F7-92F136FE55B4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1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444B6-F676-42D3-A6F7-92F136FE55B4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3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B27D6-8755-4BFD-9451-CAB191F2E5A0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8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0F97-76A4-4B8C-9B4D-91EF6FCD77B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97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 smtClean="0"/>
              <a:t>Précision</a:t>
            </a:r>
            <a:r>
              <a:rPr lang="fr-FR" i="1" baseline="0" dirty="0" smtClean="0"/>
              <a:t> sur l’enquête BVA du MAAF </a:t>
            </a:r>
            <a:r>
              <a:rPr lang="fr-FR" baseline="0" dirty="0" smtClean="0"/>
              <a:t>: En 2015 et 2016, le MAAF a mandaté BVA pour réaliser une enquête auprès d’agriculteurs pour mieux appréhender leur perception de l’agro-écologique, les pratiques qu’ils mettent en œuvre et suivre les évolutions. Parmi les questions posées, figure une question sur la connaissance qu’ont les agriculteurs de l’outil de diagnostic agro-écologique. Le résultat est que moins de 5% des 650 (environ) agriculteurs enquêtés ont déjà entendu parlé de l’outil.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481C0-B910-49A4-A6B2-6E0622EFA782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444B6-F676-42D3-A6F7-92F136FE55B4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4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444B6-F676-42D3-A6F7-92F136FE55B4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19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444B6-F676-42D3-A6F7-92F136FE55B4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11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444B6-F676-42D3-A6F7-92F136FE55B4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13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444B6-F676-42D3-A6F7-92F136FE55B4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1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4BCC-7A06-405E-A6E9-9432C827E938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6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7489-72AF-483F-864E-99A1E9BDA12E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2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3F2F-264B-4D72-A060-7785B58323C9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98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C5B6-1682-490B-B76F-387E487F00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66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7EB7-E082-4610-8AD8-A8780DA157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61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8453-20CB-4728-81A1-9062C4A74B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0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5C4-B7E7-47FC-ACE4-5B457AD352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72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9A36-5E3F-403C-9B17-3D7156A972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13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29CD-74F9-40F1-B17D-F8E83BC51B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26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CF68-475A-4E3C-9A97-6A8A54742D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92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3931-CE87-4B34-BC49-2DD29BFB2F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2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1D71-E4A2-4F47-A85D-16CC09D6D1F2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26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1021-F1EF-4F79-BBA6-CF9BB37126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7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486F-799C-4BE3-B31F-66837F9172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92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C9F31-37D3-404F-BE60-CD05E0AEFC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839943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839943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4812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5E35-BD20-497E-9779-F39BE143CC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8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71AE-CD78-4E2B-A819-FEBFDEDCBA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839943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839943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3051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86A-1596-4BA8-802C-5CD9D547D5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75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3DA1-DD90-4848-BCDE-913BC23A5E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67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2AA9-0D6E-4427-BED8-B22E37EA29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81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E3B4-3A06-4606-8A83-5A0A71FFA7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CFEC-F79D-4FE8-BF6A-9D0DDCF4B98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43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E3B4-3A06-4606-8A83-5A0A71FFA7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CFEC-F79D-4FE8-BF6A-9D0DDCF4B98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2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5A0-EBB7-43BC-9CAD-D7B39A2DB7EB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17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E3B4-3A06-4606-8A83-5A0A71FFA7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CFEC-F79D-4FE8-BF6A-9D0DDCF4B98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26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E3B4-3A06-4606-8A83-5A0A71FFA7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CFEC-F79D-4FE8-BF6A-9D0DDCF4B98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11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E3B4-3A06-4606-8A83-5A0A71FFA7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CFEC-F79D-4FE8-BF6A-9D0DDCF4B98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13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E3B4-3A06-4606-8A83-5A0A71FFA7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CFEC-F79D-4FE8-BF6A-9D0DDCF4B98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70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E3B4-3A06-4606-8A83-5A0A71FFA7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CFEC-F79D-4FE8-BF6A-9D0DDCF4B98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50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E3B4-3A06-4606-8A83-5A0A71FFA7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CFEC-F79D-4FE8-BF6A-9D0DDCF4B98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66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E3B4-3A06-4606-8A83-5A0A71FFA7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CFEC-F79D-4FE8-BF6A-9D0DDCF4B98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67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E3B4-3A06-4606-8A83-5A0A71FFA7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CFEC-F79D-4FE8-BF6A-9D0DDCF4B98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06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E3B4-3A06-4606-8A83-5A0A71FFA7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CFEC-F79D-4FE8-BF6A-9D0DDCF4B98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30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C5B6-1682-490B-B76F-387E487F00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2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31F9-80F9-41C5-81FD-EB35DB041413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0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7EB7-E082-4610-8AD8-A8780DA157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01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8453-20CB-4728-81A1-9062C4A74B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061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5C4-B7E7-47FC-ACE4-5B457AD352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804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9A36-5E3F-403C-9B17-3D7156A972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17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29CD-74F9-40F1-B17D-F8E83BC51B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47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CF68-475A-4E3C-9A97-6A8A54742D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64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3931-CE87-4B34-BC49-2DD29BFB2F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471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1021-F1EF-4F79-BBA6-CF9BB37126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820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486F-799C-4BE3-B31F-66837F9172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604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C9F31-37D3-404F-BE60-CD05E0AEFC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839943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839943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177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1B0A-4C9B-42A4-B9B2-E9D652542820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787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5E35-BD20-497E-9779-F39BE143CC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72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71AE-CD78-4E2B-A819-FEBFDEDCBA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839943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839943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6206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86A-1596-4BA8-802C-5CD9D547D5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09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3DA1-DD90-4848-BCDE-913BC23A5E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717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2AA9-0D6E-4427-BED8-B22E37EA29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3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D537-3A79-4C04-B93A-7C236C9F129F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7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6D44-0552-4B25-B310-CA0AFC6392DB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4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343C-6A01-4AF9-AA35-71A55F94AA95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9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63DA-0000-43E2-9B3E-3386FEBC6FB7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4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F2744A-C4A8-409F-BE40-77CC3BAFE7AE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5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228D-3785-4D2A-9CAE-C60BF314F0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0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EADE3B4-3A06-4606-8A83-5A0A71FFA7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17/10/2016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331CFEC-F79D-4FE8-BF6A-9D0DDCF4B98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5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228D-3785-4D2A-9CAE-C60BF314F0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1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png"/><Relationship Id="rId3" Type="http://schemas.openxmlformats.org/officeDocument/2006/relationships/image" Target="../media/image19.jpeg"/><Relationship Id="rId21" Type="http://schemas.openxmlformats.org/officeDocument/2006/relationships/image" Target="../media/image37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23" Type="http://schemas.openxmlformats.org/officeDocument/2006/relationships/image" Target="../media/image39.jpe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Relationship Id="rId2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4351" y="877329"/>
            <a:ext cx="8291390" cy="2299076"/>
          </a:xfrm>
        </p:spPr>
        <p:txBody>
          <a:bodyPr>
            <a:noAutofit/>
          </a:bodyPr>
          <a:lstStyle/>
          <a:p>
            <a:pPr algn="ctr"/>
            <a:r>
              <a:rPr lang="fr-FR" sz="5000" dirty="0" smtClean="0">
                <a:solidFill>
                  <a:schemeClr val="accent4">
                    <a:lumMod val="50000"/>
                  </a:schemeClr>
                </a:solidFill>
              </a:rPr>
              <a:t>Un outil de diagnostic agro-écologique des exploitations :</a:t>
            </a:r>
            <a:br>
              <a:rPr lang="fr-FR" sz="5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fr-FR" sz="4600" i="1" u="sng" dirty="0" smtClean="0">
                <a:solidFill>
                  <a:schemeClr val="accent4">
                    <a:lumMod val="50000"/>
                  </a:schemeClr>
                </a:solidFill>
              </a:rPr>
              <a:t>www.diagagroeco.org</a:t>
            </a:r>
            <a:br>
              <a:rPr lang="fr-FR" sz="4600" i="1" u="sng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accent4">
                    <a:lumMod val="50000"/>
                  </a:schemeClr>
                </a:solidFill>
              </a:rPr>
              <a:t>(mise en ligne octobre 2015)</a:t>
            </a:r>
            <a:endParaRPr lang="fr-F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32447" y="5356103"/>
            <a:ext cx="7315200" cy="9144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Journée sur l’évaluation multicritère</a:t>
            </a:r>
          </a:p>
          <a:p>
            <a:pPr algn="ctr">
              <a:spcBef>
                <a:spcPts val="0"/>
              </a:spcBef>
            </a:pP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Paris 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18 octobre 2016</a:t>
            </a:r>
            <a:endParaRPr lang="fr-FR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432429" y="6397625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z="2400" b="0" smtClean="0">
                <a:solidFill>
                  <a:srgbClr val="728653">
                    <a:lumMod val="75000"/>
                  </a:srgbClr>
                </a:solidFill>
              </a:rPr>
              <a:pPr/>
              <a:t>1</a:t>
            </a:fld>
            <a:endParaRPr lang="en-US" sz="2400" b="0" dirty="0">
              <a:solidFill>
                <a:srgbClr val="728653">
                  <a:lumMod val="75000"/>
                </a:srgb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0975" y="6397625"/>
            <a:ext cx="74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28653">
                    <a:lumMod val="75000"/>
                  </a:srgbClr>
                </a:solidFill>
              </a:rPr>
              <a:t>Hélène Gross – ACTA : helene.gross@acta.asso.fr</a:t>
            </a:r>
            <a:endParaRPr lang="fr-FR" dirty="0">
              <a:solidFill>
                <a:srgbClr val="728653">
                  <a:lumMod val="75000"/>
                </a:srgbClr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43217" y="3371342"/>
            <a:ext cx="7293659" cy="18865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800" i="1" dirty="0" smtClean="0">
                <a:solidFill>
                  <a:schemeClr val="bg2">
                    <a:lumMod val="25000"/>
                  </a:schemeClr>
                </a:solidFill>
              </a:rPr>
              <a:t>L’origine de l’outil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800" i="1" dirty="0" smtClean="0">
                <a:solidFill>
                  <a:schemeClr val="bg2">
                    <a:lumMod val="25000"/>
                  </a:schemeClr>
                </a:solidFill>
              </a:rPr>
              <a:t>Les publics ciblés et les utilisations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800" i="1" dirty="0" smtClean="0">
                <a:solidFill>
                  <a:schemeClr val="bg2">
                    <a:lumMod val="25000"/>
                  </a:schemeClr>
                </a:solidFill>
              </a:rPr>
              <a:t>La présentation de l’outil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800" i="1" dirty="0" smtClean="0">
                <a:solidFill>
                  <a:schemeClr val="bg2">
                    <a:lumMod val="25000"/>
                  </a:schemeClr>
                </a:solidFill>
              </a:rPr>
              <a:t>Un travail qui soulève des questions…</a:t>
            </a:r>
            <a:endParaRPr lang="fr-FR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47" y="2205799"/>
            <a:ext cx="1045911" cy="97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sillonbelge.be/sites/default/files/styles/image_article/public/415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952" y="877329"/>
            <a:ext cx="1508674" cy="119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fond-ecran-image.fr/galerie-membre/coccinelle/coccinelle-sur-fond-vert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823" y="2246226"/>
            <a:ext cx="1535803" cy="113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http://www.heberger-image.fr/data/images/15690_paturage_00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823" y="4772887"/>
            <a:ext cx="1535803" cy="115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r="11458" b="19554"/>
          <a:stretch/>
        </p:blipFill>
        <p:spPr bwMode="auto">
          <a:xfrm>
            <a:off x="9802222" y="3551812"/>
            <a:ext cx="1551404" cy="104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2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 rotWithShape="1">
          <a:blip r:embed="rId3"/>
          <a:srcRect l="1190" t="15505" r="3306" b="5988"/>
          <a:stretch/>
        </p:blipFill>
        <p:spPr bwMode="auto">
          <a:xfrm>
            <a:off x="125990" y="209445"/>
            <a:ext cx="11635949" cy="6454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80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 rotWithShape="1">
          <a:blip r:embed="rId3"/>
          <a:srcRect l="2248" t="9597" r="3968" b="329"/>
          <a:stretch/>
        </p:blipFill>
        <p:spPr bwMode="auto">
          <a:xfrm>
            <a:off x="281119" y="309912"/>
            <a:ext cx="11617655" cy="6357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30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3"/>
          <a:srcRect l="1985" t="8614" r="3307" b="21661"/>
          <a:stretch/>
        </p:blipFill>
        <p:spPr bwMode="auto">
          <a:xfrm>
            <a:off x="196938" y="107672"/>
            <a:ext cx="11588038" cy="6343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74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Admin\Documents\ACTA\ACTA HG\Agroécologie\Indicateurs MAAF\Lancement de l'outil 05.10.15\Copies d'écran\Module performances rendu radar avec groupe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5" t="16245" r="11228"/>
          <a:stretch/>
        </p:blipFill>
        <p:spPr bwMode="auto">
          <a:xfrm>
            <a:off x="2041742" y="178586"/>
            <a:ext cx="7954027" cy="6435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04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 rotWithShape="1">
          <a:blip r:embed="rId3"/>
          <a:srcRect l="2248" t="9106" r="10185" b="33060"/>
          <a:stretch/>
        </p:blipFill>
        <p:spPr bwMode="auto">
          <a:xfrm>
            <a:off x="266907" y="366647"/>
            <a:ext cx="11595239" cy="4944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47764" y="3953435"/>
            <a:ext cx="6348851" cy="376518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0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27841" y="52524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r-FR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outil qui continue à évoluer</a:t>
            </a:r>
            <a:endParaRPr lang="fr-FR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24" y="3322958"/>
            <a:ext cx="4747881" cy="21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042638" y="1751729"/>
            <a:ext cx="5386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mise en ligne de nouvelles fonctionnalités :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Univers « conseillers »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Charte graphique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Notion de « campagne »</a:t>
            </a:r>
          </a:p>
          <a:p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(diagnostic années n, n+1,… et simulations)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675153" y="1927608"/>
            <a:ext cx="3516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L’adaptation de l’outil :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À la clémentine de Corse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Aux équins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669612" y="5710372"/>
            <a:ext cx="8168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: l’ajustement des paramétrages, le module « 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pratiques » renforcés,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les fiches pratiques interactives…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0268589">
            <a:off x="1228777" y="2173979"/>
            <a:ext cx="45031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Novembre 2016</a:t>
            </a:r>
            <a:endParaRPr lang="fr-FR" sz="4400" b="1" i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 rot="20268589">
            <a:off x="7711275" y="2098453"/>
            <a:ext cx="29482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2017-2018</a:t>
            </a:r>
            <a:endParaRPr lang="fr-FR" sz="4400" b="1" i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 rot="20268589">
            <a:off x="5518549" y="5695988"/>
            <a:ext cx="11320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???</a:t>
            </a:r>
            <a:endParaRPr lang="fr-FR" sz="4400" b="1" i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507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13132" y="205632"/>
            <a:ext cx="8911687" cy="1280890"/>
          </a:xfrm>
        </p:spPr>
        <p:txBody>
          <a:bodyPr/>
          <a:lstStyle/>
          <a:p>
            <a:pPr algn="ctr"/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travail qui soulève des questions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880231" y="980251"/>
            <a:ext cx="9499694" cy="6540865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Des questions liées aux indicateurs </a:t>
            </a:r>
            <a:r>
              <a:rPr lang="fr-FR" sz="2000" dirty="0" smtClean="0"/>
              <a:t>:</a:t>
            </a:r>
          </a:p>
          <a:p>
            <a:pPr lvl="1"/>
            <a:r>
              <a:rPr lang="fr-FR" sz="1800" dirty="0" smtClean="0"/>
              <a:t>Quels indicateurs pour les enjeux sociaux et productions ?</a:t>
            </a:r>
          </a:p>
          <a:p>
            <a:pPr lvl="1"/>
            <a:r>
              <a:rPr lang="fr-FR" sz="1800" dirty="0" smtClean="0"/>
              <a:t>Quels indicateurs simples mais informatifs ?</a:t>
            </a:r>
          </a:p>
          <a:p>
            <a:r>
              <a:rPr lang="fr-FR" sz="2000" u="sng" dirty="0" smtClean="0"/>
              <a:t>Des questions liées à l’échelle (exploitation) </a:t>
            </a:r>
            <a:r>
              <a:rPr lang="fr-FR" sz="2000" dirty="0" smtClean="0"/>
              <a:t>:</a:t>
            </a:r>
          </a:p>
          <a:p>
            <a:pPr lvl="1"/>
            <a:r>
              <a:rPr lang="fr-FR" sz="1800" dirty="0" smtClean="0"/>
              <a:t>Quels indicateurs exploitation pour des enjeux plus globaux (</a:t>
            </a:r>
            <a:r>
              <a:rPr lang="fr-FR" sz="1800" i="1" dirty="0" smtClean="0"/>
              <a:t>ex. GES</a:t>
            </a:r>
            <a:r>
              <a:rPr lang="fr-FR" sz="1800" dirty="0" smtClean="0"/>
              <a:t>) ?</a:t>
            </a:r>
          </a:p>
          <a:p>
            <a:pPr lvl="1"/>
            <a:r>
              <a:rPr lang="fr-FR" sz="1800" dirty="0" smtClean="0"/>
              <a:t>Comment traiter le cas des « polys » (</a:t>
            </a:r>
            <a:r>
              <a:rPr lang="fr-FR" sz="1800" i="1" dirty="0" smtClean="0"/>
              <a:t>choix des unités fonctionnelles, différences de pratiques/performances entre les ateliers…</a:t>
            </a:r>
            <a:r>
              <a:rPr lang="fr-FR" sz="1800" dirty="0" smtClean="0"/>
              <a:t>) ?</a:t>
            </a:r>
          </a:p>
          <a:p>
            <a:r>
              <a:rPr lang="fr-FR" sz="2000" u="sng" dirty="0" smtClean="0"/>
              <a:t>Des questions liées à l’interprétation </a:t>
            </a:r>
            <a:r>
              <a:rPr lang="fr-FR" dirty="0" smtClean="0"/>
              <a:t>:</a:t>
            </a:r>
          </a:p>
          <a:p>
            <a:pPr lvl="1"/>
            <a:r>
              <a:rPr lang="fr-FR" sz="1800" dirty="0" smtClean="0"/>
              <a:t>Comment interpréter les résultats obtenus : références, comparaison ?</a:t>
            </a:r>
          </a:p>
          <a:p>
            <a:pPr lvl="1"/>
            <a:r>
              <a:rPr lang="fr-FR" sz="1800" dirty="0" smtClean="0"/>
              <a:t>Comme « contextualiser » les sorties de l’outil ? Quelle dépendance au contexte ?</a:t>
            </a:r>
            <a:endParaRPr lang="fr-FR" sz="1800" dirty="0"/>
          </a:p>
          <a:p>
            <a:pPr lvl="1"/>
            <a:r>
              <a:rPr lang="fr-FR" sz="1800" dirty="0" smtClean="0"/>
              <a:t>Comment prendre en compte l’approche système (</a:t>
            </a:r>
            <a:r>
              <a:rPr lang="fr-FR" sz="1800" i="1" dirty="0" smtClean="0"/>
              <a:t>interactions entre pratiques, liens pratiques/performances</a:t>
            </a:r>
            <a:r>
              <a:rPr lang="fr-FR" sz="1800" dirty="0" smtClean="0"/>
              <a:t>) ?</a:t>
            </a:r>
          </a:p>
          <a:p>
            <a:r>
              <a:rPr lang="fr-FR" sz="2000" u="sng" dirty="0" smtClean="0"/>
              <a:t>Quel modèle économique et moyens humains </a:t>
            </a:r>
            <a:r>
              <a:rPr lang="fr-FR" sz="2000" dirty="0" smtClean="0"/>
              <a:t>pour animer l’outil, le faire évoluer et assurer la maintenance et le « service après vente » </a:t>
            </a:r>
            <a:r>
              <a:rPr lang="fr-FR" dirty="0" smtClean="0"/>
              <a:t>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7" t="11738" r="16561" b="23024"/>
          <a:stretch/>
        </p:blipFill>
        <p:spPr bwMode="auto">
          <a:xfrm>
            <a:off x="10301820" y="178628"/>
            <a:ext cx="1571933" cy="160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358152" y="1225032"/>
            <a:ext cx="10146459" cy="1468800"/>
          </a:xfrm>
        </p:spPr>
        <p:txBody>
          <a:bodyPr>
            <a:noAutofit/>
          </a:bodyPr>
          <a:lstStyle/>
          <a:p>
            <a:r>
              <a:rPr lang="fr-FR" sz="6000" b="1" dirty="0" smtClean="0">
                <a:solidFill>
                  <a:schemeClr val="accent4">
                    <a:lumMod val="50000"/>
                  </a:schemeClr>
                </a:solidFill>
              </a:rPr>
              <a:t>Merci pour votre attention</a:t>
            </a:r>
            <a:endParaRPr lang="fr-FR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019518" y="5547188"/>
            <a:ext cx="8915399" cy="8604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accent4">
                    <a:lumMod val="50000"/>
                  </a:schemeClr>
                </a:solidFill>
              </a:rPr>
              <a:t>www.diagagroeco.org</a:t>
            </a:r>
            <a:endParaRPr lang="fr-FR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330" y="174533"/>
            <a:ext cx="9910089" cy="68252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outil de diagnostic des exploitations 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fr-FR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Origine et cahier des charges</a:t>
            </a:r>
            <a:endParaRPr lang="fr-FR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9A22-AA0A-40F8-89D7-BB7C7AB2BE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909724" y="4373319"/>
            <a:ext cx="4856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424D35"/>
                </a:solidFill>
                <a:latin typeface="Palatino Linotype"/>
              </a:rPr>
              <a:t>U</a:t>
            </a:r>
            <a:r>
              <a:rPr lang="fr-FR" sz="1600" dirty="0" smtClean="0">
                <a:solidFill>
                  <a:srgbClr val="424D35"/>
                </a:solidFill>
                <a:latin typeface="Palatino Linotype"/>
              </a:rPr>
              <a:t>n outil pour évaluer</a:t>
            </a:r>
          </a:p>
          <a:p>
            <a:pPr algn="ctr"/>
            <a:r>
              <a:rPr lang="fr-FR" sz="1600" b="1" i="1" dirty="0" smtClean="0">
                <a:solidFill>
                  <a:srgbClr val="424D35"/>
                </a:solidFill>
                <a:latin typeface="Palatino Linotype"/>
              </a:rPr>
              <a:t>l’engagement dans un projet </a:t>
            </a:r>
            <a:r>
              <a:rPr lang="fr-FR" sz="1600" dirty="0" smtClean="0">
                <a:solidFill>
                  <a:srgbClr val="424D35"/>
                </a:solidFill>
                <a:latin typeface="Palatino Linotype"/>
              </a:rPr>
              <a:t>agro-écologique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814604" y="4501953"/>
            <a:ext cx="4584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424D35"/>
                </a:solidFill>
                <a:latin typeface="Palatino Linotype"/>
              </a:rPr>
              <a:t>Un outil fondé sur </a:t>
            </a:r>
            <a:r>
              <a:rPr lang="fr-FR" sz="1600" b="1" i="1" dirty="0" smtClean="0">
                <a:solidFill>
                  <a:srgbClr val="424D35"/>
                </a:solidFill>
                <a:latin typeface="Palatino Linotype"/>
              </a:rPr>
              <a:t>des critères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83333" y="2436982"/>
            <a:ext cx="3737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424D35"/>
                </a:solidFill>
                <a:latin typeface="Palatino Linotype"/>
              </a:rPr>
              <a:t>Un outil générique capable de s’adapter </a:t>
            </a:r>
            <a:r>
              <a:rPr lang="fr-FR" sz="1600" b="1" i="1" dirty="0" smtClean="0">
                <a:solidFill>
                  <a:srgbClr val="424D35"/>
                </a:solidFill>
                <a:latin typeface="Palatino Linotype"/>
              </a:rPr>
              <a:t>à chaque exploitation</a:t>
            </a:r>
            <a:endParaRPr lang="fr-FR" sz="1600" b="1" i="1" dirty="0">
              <a:solidFill>
                <a:srgbClr val="424D35"/>
              </a:solidFill>
              <a:latin typeface="Palatino Linotype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466326" y="2063973"/>
            <a:ext cx="412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424D35"/>
                </a:solidFill>
                <a:latin typeface="Palatino Linotype"/>
              </a:rPr>
              <a:t>Une évaluation</a:t>
            </a:r>
          </a:p>
          <a:p>
            <a:pPr algn="ctr"/>
            <a:r>
              <a:rPr lang="fr-FR" sz="1600" b="1" i="1" dirty="0" smtClean="0">
                <a:solidFill>
                  <a:srgbClr val="424D35"/>
                </a:solidFill>
                <a:latin typeface="Palatino Linotype"/>
              </a:rPr>
              <a:t>à l’échelle de l’exploitation</a:t>
            </a:r>
            <a:endParaRPr lang="fr-FR" sz="1600" b="1" i="1" dirty="0">
              <a:solidFill>
                <a:srgbClr val="424D35"/>
              </a:solidFill>
              <a:latin typeface="Palatino Linotype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89971" y="5213476"/>
            <a:ext cx="1991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424D35"/>
                </a:solidFill>
                <a:latin typeface="Palatino Linotype"/>
              </a:rPr>
              <a:t>De </a:t>
            </a:r>
            <a:r>
              <a:rPr lang="fr-FR" sz="1600" b="1" i="1" dirty="0" smtClean="0">
                <a:solidFill>
                  <a:srgbClr val="424D35"/>
                </a:solidFill>
                <a:latin typeface="Palatino Linotype"/>
              </a:rPr>
              <a:t>pratiques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046466" y="5213476"/>
            <a:ext cx="217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424D35"/>
                </a:solidFill>
                <a:latin typeface="Palatino Linotype"/>
              </a:rPr>
              <a:t>De </a:t>
            </a:r>
            <a:r>
              <a:rPr lang="fr-FR" sz="1600" b="1" i="1" dirty="0" smtClean="0">
                <a:solidFill>
                  <a:srgbClr val="424D35"/>
                </a:solidFill>
                <a:latin typeface="Palatino Linotype"/>
              </a:rPr>
              <a:t>performances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313479" y="5204311"/>
            <a:ext cx="1603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424D35"/>
                </a:solidFill>
                <a:latin typeface="Palatino Linotype"/>
              </a:rPr>
              <a:t>De </a:t>
            </a:r>
            <a:r>
              <a:rPr lang="fr-FR" sz="1600" b="1" i="1" dirty="0" smtClean="0">
                <a:solidFill>
                  <a:srgbClr val="424D35"/>
                </a:solidFill>
                <a:latin typeface="Palatino Linotype"/>
              </a:rPr>
              <a:t>démarches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612429" y="5202727"/>
            <a:ext cx="2177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839943">
                    <a:lumMod val="50000"/>
                  </a:srgbClr>
                </a:solidFill>
                <a:latin typeface="Palatino Linotype"/>
              </a:rPr>
              <a:t>Temps t</a:t>
            </a:r>
            <a:endParaRPr lang="fr-FR" sz="1600" b="1" i="1" dirty="0" smtClean="0">
              <a:solidFill>
                <a:srgbClr val="839943">
                  <a:lumMod val="50000"/>
                </a:srgbClr>
              </a:solidFill>
              <a:latin typeface="Palatino Linotype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789904" y="5197810"/>
            <a:ext cx="3256371" cy="34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839943">
                    <a:lumMod val="50000"/>
                  </a:srgbClr>
                </a:solidFill>
                <a:latin typeface="Palatino Linotype"/>
              </a:rPr>
              <a:t>Période probatoire</a:t>
            </a:r>
            <a:endParaRPr lang="fr-FR" sz="1600" b="1" i="1" dirty="0" smtClean="0">
              <a:solidFill>
                <a:srgbClr val="839943">
                  <a:lumMod val="50000"/>
                </a:srgbClr>
              </a:solidFill>
              <a:latin typeface="Palatino Linotype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7183176" y="3068432"/>
            <a:ext cx="1935981" cy="4110"/>
          </a:xfrm>
          <a:prstGeom prst="straightConnector1">
            <a:avLst/>
          </a:prstGeom>
          <a:ln w="15875">
            <a:solidFill>
              <a:srgbClr val="424D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4129570" y="3089223"/>
            <a:ext cx="1344122" cy="0"/>
          </a:xfrm>
          <a:prstGeom prst="straightConnector1">
            <a:avLst/>
          </a:prstGeom>
          <a:ln w="15875">
            <a:solidFill>
              <a:srgbClr val="424D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4621278" y="3438884"/>
            <a:ext cx="1311685" cy="1044759"/>
          </a:xfrm>
          <a:prstGeom prst="straightConnector1">
            <a:avLst/>
          </a:prstGeom>
          <a:ln w="15875">
            <a:solidFill>
              <a:srgbClr val="424D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802941" y="3442158"/>
            <a:ext cx="1211286" cy="1022335"/>
          </a:xfrm>
          <a:prstGeom prst="straightConnector1">
            <a:avLst/>
          </a:prstGeom>
          <a:ln w="15875">
            <a:solidFill>
              <a:srgbClr val="424D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colade fermante 17"/>
          <p:cNvSpPr/>
          <p:nvPr/>
        </p:nvSpPr>
        <p:spPr>
          <a:xfrm rot="16200000">
            <a:off x="3961610" y="2422205"/>
            <a:ext cx="429031" cy="5460734"/>
          </a:xfrm>
          <a:prstGeom prst="rightBrace">
            <a:avLst/>
          </a:prstGeom>
          <a:ln>
            <a:solidFill>
              <a:srgbClr val="424D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886696" y="2084305"/>
            <a:ext cx="3085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424D35"/>
                </a:solidFill>
                <a:latin typeface="Palatino Linotype"/>
              </a:rPr>
              <a:t>Février 2014</a:t>
            </a:r>
            <a:endParaRPr lang="fr-FR" sz="1600" b="1" i="1" dirty="0">
              <a:solidFill>
                <a:srgbClr val="424D35"/>
              </a:solidFill>
              <a:latin typeface="Palatino Linotype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827316" y="1291771"/>
            <a:ext cx="396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424D35"/>
                </a:solidFill>
                <a:latin typeface="Palatino Linotype"/>
              </a:rPr>
              <a:t>« </a:t>
            </a:r>
            <a:r>
              <a:rPr lang="fr-FR" i="1" dirty="0" smtClean="0">
                <a:solidFill>
                  <a:srgbClr val="424D35"/>
                </a:solidFill>
                <a:latin typeface="Palatino Linotype"/>
              </a:rPr>
              <a:t>Construire un outil d’autodiagnostic agro-écologique des exploitations</a:t>
            </a:r>
            <a:r>
              <a:rPr lang="fr-FR" dirty="0" smtClean="0">
                <a:solidFill>
                  <a:srgbClr val="424D35"/>
                </a:solidFill>
                <a:latin typeface="Palatino Linotype"/>
              </a:rPr>
              <a:t> »</a:t>
            </a:r>
          </a:p>
        </p:txBody>
      </p:sp>
      <p:pic>
        <p:nvPicPr>
          <p:cNvPr id="21" name="Picture 2" descr="http://www.apli-nationale.org/wp/wp-content/uploads/2014/03/20121026_SiteMinistere2012_ProduireAutre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05" y="1380504"/>
            <a:ext cx="1842580" cy="69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937685" y="1581587"/>
            <a:ext cx="823015" cy="200954"/>
          </a:xfrm>
          <a:prstGeom prst="rect">
            <a:avLst/>
          </a:prstGeom>
          <a:solidFill>
            <a:schemeClr val="accent1">
              <a:alpha val="64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" name="Flèche vers le bas 22"/>
          <p:cNvSpPr/>
          <p:nvPr/>
        </p:nvSpPr>
        <p:spPr>
          <a:xfrm>
            <a:off x="6229310" y="2072158"/>
            <a:ext cx="388070" cy="648216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24" name="Picture 4" descr="http://photoenvol.files.wordpress.com/2011/12/48-dsc_15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9" b="7773"/>
          <a:stretch/>
        </p:blipFill>
        <p:spPr bwMode="auto">
          <a:xfrm>
            <a:off x="9504063" y="2888464"/>
            <a:ext cx="1644073" cy="8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ccolade fermante 24"/>
          <p:cNvSpPr/>
          <p:nvPr/>
        </p:nvSpPr>
        <p:spPr>
          <a:xfrm rot="16200000">
            <a:off x="9593713" y="3590078"/>
            <a:ext cx="350127" cy="3203890"/>
          </a:xfrm>
          <a:prstGeom prst="rightBrace">
            <a:avLst/>
          </a:prstGeom>
          <a:ln>
            <a:solidFill>
              <a:srgbClr val="424D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pic>
        <p:nvPicPr>
          <p:cNvPr id="26" name="Picture 6" descr="http://www.valreas2014-lautrealternative.com/wp-content/uploads/2014/03/image-hier-aujourdhui-demai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0"/>
          <a:stretch/>
        </p:blipFill>
        <p:spPr bwMode="auto">
          <a:xfrm>
            <a:off x="8528580" y="5540299"/>
            <a:ext cx="1889509" cy="104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://comps.canstockphoto.com/can-stock-photo_csp98200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48"/>
          <a:stretch/>
        </p:blipFill>
        <p:spPr bwMode="auto">
          <a:xfrm>
            <a:off x="1445759" y="5651650"/>
            <a:ext cx="1318105" cy="7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://www.actu-environnement.com/images/illustrations/news/13848_un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" r="22937"/>
          <a:stretch/>
        </p:blipFill>
        <p:spPr bwMode="auto">
          <a:xfrm>
            <a:off x="3338346" y="6022486"/>
            <a:ext cx="1045577" cy="5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www.sillonbelge.be/sites/default/files/styles/image_article/public/4158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498" y="5552030"/>
            <a:ext cx="1000287" cy="6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http://www.agriculture-durable.org/wp-content/uploads/2009/04/forma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987" y="5610405"/>
            <a:ext cx="1087977" cy="81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http://www.univers-nature.com/wp-content/uploads/agriculture-ile-de-france-programme-agriurbai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72" y="3189111"/>
            <a:ext cx="1031750" cy="85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4166" r="35416" b="49075"/>
          <a:stretch/>
        </p:blipFill>
        <p:spPr>
          <a:xfrm>
            <a:off x="5592298" y="2736108"/>
            <a:ext cx="1691920" cy="724084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987" y="3096027"/>
            <a:ext cx="642013" cy="44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37" y="3096027"/>
            <a:ext cx="673490" cy="44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987" y="3598000"/>
            <a:ext cx="633206" cy="4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9"/>
          <a:stretch/>
        </p:blipFill>
        <p:spPr bwMode="auto">
          <a:xfrm>
            <a:off x="3185805" y="3592799"/>
            <a:ext cx="690491" cy="4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6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8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028"/>
          <p:cNvSpPr/>
          <p:nvPr/>
        </p:nvSpPr>
        <p:spPr>
          <a:xfrm>
            <a:off x="5397718" y="4841483"/>
            <a:ext cx="2167727" cy="13639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5895" y="76140"/>
            <a:ext cx="9404723" cy="953295"/>
          </a:xfrm>
        </p:spPr>
        <p:txBody>
          <a:bodyPr/>
          <a:lstStyle/>
          <a:p>
            <a:pPr algn="ctr"/>
            <a:r>
              <a:rPr lang="fr-FR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publics ciblés et les utilisations</a:t>
            </a:r>
            <a:endParaRPr lang="fr-FR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9A22-AA0A-40F8-89D7-BB7C7AB2BE2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62487" y="1761685"/>
            <a:ext cx="3304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de </a:t>
            </a:r>
            <a:r>
              <a:rPr lang="fr-FR" sz="1600" b="1" i="1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questionnement</a:t>
            </a:r>
            <a:r>
              <a:rPr lang="fr-FR" sz="1600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 et de </a:t>
            </a:r>
            <a:r>
              <a:rPr lang="fr-FR" sz="1600" b="1" i="1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réflexion</a:t>
            </a:r>
            <a:r>
              <a:rPr lang="fr-FR" sz="1600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 sur son système et ses démarches</a:t>
            </a:r>
            <a:endParaRPr lang="fr-FR" sz="1600" dirty="0">
              <a:solidFill>
                <a:srgbClr val="766F54">
                  <a:lumMod val="50000"/>
                </a:srgb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41091" y="2336467"/>
            <a:ext cx="3076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d’</a:t>
            </a:r>
            <a:r>
              <a:rPr lang="fr-FR" sz="1600" b="1" i="1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animation</a:t>
            </a:r>
            <a:r>
              <a:rPr lang="fr-FR" sz="1600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 et d’</a:t>
            </a:r>
            <a:r>
              <a:rPr lang="fr-FR" sz="1600" b="1" i="1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interaction</a:t>
            </a:r>
            <a:r>
              <a:rPr lang="fr-FR" sz="1600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 </a:t>
            </a:r>
            <a:endParaRPr lang="fr-FR" sz="1600" dirty="0">
              <a:solidFill>
                <a:srgbClr val="766F54">
                  <a:lumMod val="50000"/>
                </a:srgb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Picture 12" descr="http://www.meformer.org/var/ezwebin_site/storage/images/media/multimedia/meformer/agriculteur-trice/12861-1-fre-FR/Agriculteur-trice_lar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" b="32647"/>
          <a:stretch/>
        </p:blipFill>
        <p:spPr bwMode="auto">
          <a:xfrm>
            <a:off x="3161459" y="2766219"/>
            <a:ext cx="1344107" cy="6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www.futuragro.be/2012/wp-content/uploads/2011/02/P116073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1"/>
          <a:stretch/>
        </p:blipFill>
        <p:spPr bwMode="auto">
          <a:xfrm>
            <a:off x="5087535" y="2720423"/>
            <a:ext cx="1350722" cy="69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www.futuragro.be/2012/wp-content/uploads/2011/02/AG_FM_22_05_08_02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3" b="11498"/>
          <a:stretch/>
        </p:blipFill>
        <p:spPr bwMode="auto">
          <a:xfrm>
            <a:off x="7199793" y="2759094"/>
            <a:ext cx="1328579" cy="69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comicswire.fr/wp-content/uploads/2013/05/question-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1" r="5551" b="6467"/>
          <a:stretch/>
        </p:blipFill>
        <p:spPr bwMode="auto">
          <a:xfrm>
            <a:off x="2462909" y="988753"/>
            <a:ext cx="699993" cy="76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t0.gstatic.com/images?q=tbn:ANd9GcRdY_jFyUeyS6k7UzwESSp5qmfcGAPcr88vxA194_1CcT7hw5FB6ziEKZ_ZT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41" y="1502068"/>
            <a:ext cx="877048" cy="8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861826" y="3043441"/>
            <a:ext cx="3076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A utiliser </a:t>
            </a:r>
            <a:r>
              <a:rPr lang="fr-FR" sz="1600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: </a:t>
            </a:r>
            <a:endParaRPr lang="fr-FR" sz="1600" dirty="0">
              <a:solidFill>
                <a:srgbClr val="766F54">
                  <a:lumMod val="50000"/>
                </a:srgb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95441" y="3599530"/>
            <a:ext cx="3076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(agriculteur seul)</a:t>
            </a:r>
            <a:endParaRPr lang="fr-FR" sz="1600" dirty="0">
              <a:solidFill>
                <a:srgbClr val="766F54">
                  <a:lumMod val="50000"/>
                </a:srgb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625211" y="3573828"/>
            <a:ext cx="227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a</a:t>
            </a:r>
            <a:r>
              <a:rPr lang="fr-FR" sz="1600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griculteur et conseiller</a:t>
            </a:r>
            <a:endParaRPr lang="fr-FR" sz="1600" dirty="0">
              <a:solidFill>
                <a:srgbClr val="766F54">
                  <a:lumMod val="50000"/>
                </a:srgb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635047" y="3573227"/>
            <a:ext cx="2386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groupes d’agriculteurs et leurs animateurs</a:t>
            </a:r>
            <a:endParaRPr lang="fr-FR" sz="1600" dirty="0">
              <a:solidFill>
                <a:srgbClr val="766F54">
                  <a:lumMod val="50000"/>
                </a:srgb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" name="Flèche courbée vers la droite 17"/>
          <p:cNvSpPr/>
          <p:nvPr/>
        </p:nvSpPr>
        <p:spPr>
          <a:xfrm rot="20367124">
            <a:off x="1088013" y="2465931"/>
            <a:ext cx="526565" cy="953362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9044580" y="3564722"/>
            <a:ext cx="1841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a</a:t>
            </a:r>
            <a:r>
              <a:rPr lang="fr-FR" sz="1600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pprenants et leurs enseignants</a:t>
            </a:r>
            <a:endParaRPr lang="fr-FR" sz="1600" dirty="0">
              <a:solidFill>
                <a:srgbClr val="766F54">
                  <a:lumMod val="50000"/>
                </a:srgb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343272" y="2098299"/>
            <a:ext cx="3076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d</a:t>
            </a:r>
            <a:r>
              <a:rPr lang="fr-FR" sz="1600" b="1" i="1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’enseignement</a:t>
            </a:r>
            <a:endParaRPr lang="fr-FR" sz="1600" b="1" i="1" dirty="0">
              <a:solidFill>
                <a:srgbClr val="766F54">
                  <a:lumMod val="50000"/>
                </a:srgb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909" y="2700385"/>
            <a:ext cx="1350437" cy="75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844" y="1134538"/>
            <a:ext cx="997660" cy="99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4333090" y="808764"/>
            <a:ext cx="3688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u="sng" dirty="0" smtClean="0">
                <a:solidFill>
                  <a:srgbClr val="424D35"/>
                </a:solidFill>
                <a:latin typeface="Palatino Linotype" panose="02040502050505030304" pitchFamily="18" charset="0"/>
              </a:rPr>
              <a:t>Un </a:t>
            </a:r>
            <a:r>
              <a:rPr lang="fr-FR" sz="2200" b="1" u="sng" dirty="0" smtClean="0">
                <a:solidFill>
                  <a:srgbClr val="424D35"/>
                </a:solidFill>
                <a:latin typeface="Palatino Linotype" panose="02040502050505030304" pitchFamily="18" charset="0"/>
              </a:rPr>
              <a:t>outil pédagogique … </a:t>
            </a:r>
            <a:r>
              <a:rPr lang="fr-FR" sz="2200" b="1" dirty="0" smtClean="0">
                <a:solidFill>
                  <a:srgbClr val="424D35"/>
                </a:solidFill>
                <a:latin typeface="Palatino Linotype" panose="02040502050505030304" pitchFamily="18" charset="0"/>
              </a:rPr>
              <a:t>: </a:t>
            </a:r>
            <a:endParaRPr lang="fr-FR" sz="2200" b="1" dirty="0">
              <a:solidFill>
                <a:srgbClr val="424D35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531888" y="4146516"/>
            <a:ext cx="102063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u="sng" dirty="0" smtClean="0">
                <a:solidFill>
                  <a:srgbClr val="424D35"/>
                </a:solidFill>
                <a:latin typeface="Palatino Linotype" panose="02040502050505030304" pitchFamily="18" charset="0"/>
              </a:rPr>
              <a:t>…à intégrer dans une démarche de </a:t>
            </a:r>
            <a:r>
              <a:rPr lang="fr-FR" sz="2200" b="1" u="sng" dirty="0" smtClean="0">
                <a:solidFill>
                  <a:srgbClr val="424D35"/>
                </a:solidFill>
                <a:latin typeface="Palatino Linotype" panose="02040502050505030304" pitchFamily="18" charset="0"/>
              </a:rPr>
              <a:t>questionnement/un </a:t>
            </a:r>
            <a:r>
              <a:rPr lang="fr-FR" sz="2200" b="1" u="sng" dirty="0" smtClean="0">
                <a:solidFill>
                  <a:srgbClr val="424D35"/>
                </a:solidFill>
                <a:latin typeface="Palatino Linotype" panose="02040502050505030304" pitchFamily="18" charset="0"/>
              </a:rPr>
              <a:t>projet pédagogique </a:t>
            </a:r>
            <a:r>
              <a:rPr lang="fr-FR" sz="2200" b="1" dirty="0" smtClean="0">
                <a:solidFill>
                  <a:srgbClr val="424D35"/>
                </a:solidFill>
                <a:latin typeface="Palatino Linotype" panose="02040502050505030304" pitchFamily="18" charset="0"/>
              </a:rPr>
              <a:t>: </a:t>
            </a:r>
            <a:endParaRPr lang="fr-FR" sz="2200" b="1" dirty="0">
              <a:solidFill>
                <a:srgbClr val="424D35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4493455" y="1264040"/>
            <a:ext cx="904263" cy="514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9" idx="2"/>
            <a:endCxn id="13" idx="0"/>
          </p:cNvCxnSpPr>
          <p:nvPr/>
        </p:nvCxnSpPr>
        <p:spPr>
          <a:xfrm>
            <a:off x="6177365" y="1239651"/>
            <a:ext cx="0" cy="262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6789774" y="1285968"/>
            <a:ext cx="867854" cy="448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9"/>
          <p:cNvPicPr/>
          <p:nvPr/>
        </p:nvPicPr>
        <p:blipFill rotWithShape="1">
          <a:blip r:embed="rId10"/>
          <a:srcRect l="1719" t="9845" r="3307" b="3281"/>
          <a:stretch/>
        </p:blipFill>
        <p:spPr bwMode="auto">
          <a:xfrm>
            <a:off x="5569692" y="4965738"/>
            <a:ext cx="1271521" cy="773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Image 40" descr="C:\Users\Admin\Documents\ACTA\ACTA HG\Agroécologie\Indicateurs MAAF\Lancement de l'outil 05.10.15\Copies d'écran\Module performances rendu radar avec groupe.png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5" t="16245" r="11228"/>
          <a:stretch/>
        </p:blipFill>
        <p:spPr bwMode="auto">
          <a:xfrm>
            <a:off x="6623007" y="4886430"/>
            <a:ext cx="768692" cy="6701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Image 42"/>
          <p:cNvPicPr/>
          <p:nvPr/>
        </p:nvPicPr>
        <p:blipFill rotWithShape="1">
          <a:blip r:embed="rId12"/>
          <a:srcRect l="1985" t="8614" r="3307" b="21661"/>
          <a:stretch/>
        </p:blipFill>
        <p:spPr bwMode="auto">
          <a:xfrm>
            <a:off x="5466026" y="5556571"/>
            <a:ext cx="1991927" cy="584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5300571" y="6168633"/>
            <a:ext cx="2275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www.diagagroeco.org</a:t>
            </a:r>
            <a:endParaRPr lang="fr-FR" sz="1200" i="1" dirty="0">
              <a:solidFill>
                <a:srgbClr val="766F54">
                  <a:lumMod val="50000"/>
                </a:srgb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66" y="4942554"/>
            <a:ext cx="939171" cy="46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012" y="5391613"/>
            <a:ext cx="999272" cy="49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95" y="6028432"/>
            <a:ext cx="1466840" cy="53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Afficher l'image d'orig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56" y="5434435"/>
            <a:ext cx="1381127" cy="54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ficher l'image d'origin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2" y="5983213"/>
            <a:ext cx="833449" cy="55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ficher l'image d'origine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" t="29806"/>
          <a:stretch/>
        </p:blipFill>
        <p:spPr bwMode="auto">
          <a:xfrm>
            <a:off x="2534055" y="4830172"/>
            <a:ext cx="1046153" cy="53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rganigramme : Fusion 11"/>
          <p:cNvSpPr/>
          <p:nvPr/>
        </p:nvSpPr>
        <p:spPr>
          <a:xfrm rot="5400000">
            <a:off x="4216639" y="4889267"/>
            <a:ext cx="465467" cy="1627565"/>
          </a:xfrm>
          <a:prstGeom prst="flowChartMer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3392137" y="4688434"/>
            <a:ext cx="227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Elargir le point</a:t>
            </a:r>
          </a:p>
          <a:p>
            <a:pPr algn="ctr"/>
            <a:r>
              <a:rPr lang="fr-FR" sz="1600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de vue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280245" y="6188062"/>
            <a:ext cx="2275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Cibler des enjeux</a:t>
            </a:r>
          </a:p>
        </p:txBody>
      </p:sp>
      <p:cxnSp>
        <p:nvCxnSpPr>
          <p:cNvPr id="44" name="Connecteur droit avec flèche 43"/>
          <p:cNvCxnSpPr/>
          <p:nvPr/>
        </p:nvCxnSpPr>
        <p:spPr>
          <a:xfrm flipV="1">
            <a:off x="3906659" y="5330088"/>
            <a:ext cx="1164607" cy="5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 flipV="1">
            <a:off x="3861078" y="6080090"/>
            <a:ext cx="1288975" cy="15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èche droite 21"/>
          <p:cNvSpPr/>
          <p:nvPr/>
        </p:nvSpPr>
        <p:spPr>
          <a:xfrm>
            <a:off x="7629927" y="5553967"/>
            <a:ext cx="1513319" cy="31339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7231794" y="5190729"/>
            <a:ext cx="2275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Renvoyer vers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9230354" y="4722185"/>
            <a:ext cx="139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d’autres outils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8653870" y="6135747"/>
            <a:ext cx="3037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d</a:t>
            </a:r>
            <a:r>
              <a:rPr lang="fr-FR" sz="1600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es conseillers</a:t>
            </a:r>
          </a:p>
          <a:p>
            <a:pPr algn="ctr"/>
            <a:r>
              <a:rPr lang="fr-FR" sz="1600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des experts…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9021739" y="5523469"/>
            <a:ext cx="2275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des références</a:t>
            </a:r>
          </a:p>
        </p:txBody>
      </p:sp>
      <p:sp>
        <p:nvSpPr>
          <p:cNvPr id="25" name="Accolade ouvrante 24"/>
          <p:cNvSpPr/>
          <p:nvPr/>
        </p:nvSpPr>
        <p:spPr>
          <a:xfrm>
            <a:off x="9230354" y="4709452"/>
            <a:ext cx="309548" cy="20110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8" b="-1891"/>
          <a:stretch/>
        </p:blipFill>
        <p:spPr bwMode="auto">
          <a:xfrm>
            <a:off x="11128293" y="4639273"/>
            <a:ext cx="786751" cy="21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ficher l'image d'origine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10394" r="6937" b="8194"/>
          <a:stretch/>
        </p:blipFill>
        <p:spPr bwMode="auto">
          <a:xfrm>
            <a:off x="10937637" y="5399568"/>
            <a:ext cx="814385" cy="5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fficher l'image d'origin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572" y="6080090"/>
            <a:ext cx="636244" cy="6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 49"/>
          <p:cNvPicPr/>
          <p:nvPr/>
        </p:nvPicPr>
        <p:blipFill rotWithShape="1">
          <a:blip r:embed="rId22"/>
          <a:srcRect l="22354" t="36243" r="62699" b="56360"/>
          <a:stretch/>
        </p:blipFill>
        <p:spPr bwMode="auto">
          <a:xfrm>
            <a:off x="11091138" y="4942554"/>
            <a:ext cx="861060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10" descr="http://bilans-ges.ademe.fr/sites/default/files/u22/logo%20Diaterre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2"/>
          <a:stretch/>
        </p:blipFill>
        <p:spPr bwMode="auto">
          <a:xfrm>
            <a:off x="10445276" y="4681539"/>
            <a:ext cx="539721" cy="51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5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28" grpId="0"/>
      <p:bldP spid="30" grpId="0"/>
      <p:bldP spid="12" grpId="0" animBg="1"/>
      <p:bldP spid="39" grpId="0"/>
      <p:bldP spid="42" grpId="0"/>
      <p:bldP spid="22" grpId="0" animBg="1"/>
      <p:bldP spid="46" grpId="0"/>
      <p:bldP spid="47" grpId="0"/>
      <p:bldP spid="48" grpId="0"/>
      <p:bldP spid="49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542240" y="5774805"/>
            <a:ext cx="8976335" cy="832723"/>
          </a:xfrm>
          <a:prstGeom prst="rect">
            <a:avLst/>
          </a:prstGeom>
          <a:solidFill>
            <a:schemeClr val="accent2">
              <a:lumMod val="40000"/>
              <a:lumOff val="60000"/>
              <a:alpha val="43000"/>
            </a:scheme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666" y="507120"/>
            <a:ext cx="8911687" cy="1280890"/>
          </a:xfrm>
        </p:spPr>
        <p:txBody>
          <a:bodyPr>
            <a:normAutofit/>
          </a:bodyPr>
          <a:lstStyle/>
          <a:p>
            <a:r>
              <a:rPr lang="fr-FR" sz="4800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chiffres</a:t>
            </a:r>
            <a:r>
              <a:rPr lang="fr-FR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fr-FR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2AA4C">
                    <a:lumMod val="20000"/>
                    <a:lumOff val="80000"/>
                  </a:srgbClr>
                </a:solidFill>
              </a:rPr>
              <a:pPr/>
              <a:t>4</a:t>
            </a:fld>
            <a:endParaRPr lang="en-US" dirty="0">
              <a:solidFill>
                <a:srgbClr val="92AA4C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261" y="305500"/>
            <a:ext cx="2671573" cy="110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295100"/>
              </p:ext>
            </p:extLst>
          </p:nvPr>
        </p:nvGraphicFramePr>
        <p:xfrm>
          <a:off x="1020852" y="1611556"/>
          <a:ext cx="9118229" cy="279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226"/>
                <a:gridCol w="1971198"/>
                <a:gridCol w="283780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Au 3</a:t>
                      </a:r>
                      <a:r>
                        <a:rPr lang="fr-FR" baseline="0" dirty="0" smtClean="0"/>
                        <a:t> juin 2016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Au</a:t>
                      </a:r>
                      <a:r>
                        <a:rPr lang="fr-FR" baseline="0" dirty="0" smtClean="0"/>
                        <a:t> 1 septembre 2016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Nombre de visiteurs</a:t>
                      </a:r>
                      <a:r>
                        <a:rPr lang="fr-FR" sz="1600" baseline="0" dirty="0" smtClean="0"/>
                        <a:t> par jour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?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Nombre de compte créés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3709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3991 (4234 au 14/10/16)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Nombre de diagnostics terminés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1507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1750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Nombre de diagnostics non</a:t>
                      </a:r>
                      <a:r>
                        <a:rPr lang="fr-FR" sz="1600" baseline="0" dirty="0" smtClean="0"/>
                        <a:t> terminés mais avec au moins 1 module complet</a:t>
                      </a:r>
                      <a:endParaRPr lang="fr-F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284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Temps de visite moyen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16 minutes</a:t>
                      </a:r>
                      <a:endParaRPr lang="fr-FR" dirty="0"/>
                    </a:p>
                  </a:txBody>
                  <a:tcPr/>
                </a:tc>
              </a:tr>
              <a:tr h="3171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Taux de</a:t>
                      </a:r>
                      <a:r>
                        <a:rPr lang="fr-FR" sz="1600" baseline="0" dirty="0" smtClean="0"/>
                        <a:t> rebond (%)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8752289" y="3674982"/>
            <a:ext cx="30517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u="sng" dirty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Taux de rebond </a:t>
            </a:r>
            <a:r>
              <a:rPr lang="fr-FR" sz="1400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: % de visites </a:t>
            </a:r>
            <a:r>
              <a:rPr lang="fr-FR" sz="1400" dirty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lors desquelles l'internaute a quitté </a:t>
            </a:r>
            <a:r>
              <a:rPr lang="fr-FR" sz="1400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le site </a:t>
            </a:r>
            <a:r>
              <a:rPr lang="fr-FR" sz="1400" dirty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dès la page </a:t>
            </a:r>
            <a:r>
              <a:rPr lang="fr-FR" sz="1400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d'entrée</a:t>
            </a:r>
          </a:p>
          <a:p>
            <a:pPr algn="ctr"/>
            <a:r>
              <a:rPr lang="fr-FR" sz="1400" dirty="0" smtClean="0">
                <a:solidFill>
                  <a:srgbClr val="766F54">
                    <a:lumMod val="50000"/>
                  </a:srgbClr>
                </a:solidFill>
                <a:latin typeface="Palatino Linotype" panose="02040502050505030304" pitchFamily="18" charset="0"/>
              </a:rPr>
              <a:t>40 % : correspond à un site « professionnel »</a:t>
            </a:r>
            <a:endParaRPr lang="fr-FR" sz="1400" dirty="0">
              <a:solidFill>
                <a:srgbClr val="766F54">
                  <a:lumMod val="50000"/>
                </a:srgb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235614" y="1994843"/>
            <a:ext cx="580039" cy="335536"/>
          </a:xfrm>
          <a:prstGeom prst="ellipse">
            <a:avLst/>
          </a:prstGeom>
          <a:noFill/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235614" y="2588016"/>
            <a:ext cx="3200399" cy="969248"/>
          </a:xfrm>
          <a:prstGeom prst="ellipse">
            <a:avLst/>
          </a:prstGeom>
          <a:noFill/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08168" y="4932393"/>
            <a:ext cx="393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990033"/>
                </a:solidFill>
              </a:rPr>
              <a:t>Audience faible mais qui dénote </a:t>
            </a:r>
            <a:r>
              <a:rPr lang="fr-FR" sz="1600" dirty="0">
                <a:solidFill>
                  <a:srgbClr val="990033"/>
                </a:solidFill>
              </a:rPr>
              <a:t>aussi un retour important des </a:t>
            </a:r>
            <a:r>
              <a:rPr lang="fr-FR" sz="1600" dirty="0" smtClean="0">
                <a:solidFill>
                  <a:srgbClr val="990033"/>
                </a:solidFill>
              </a:rPr>
              <a:t>utilisateurs</a:t>
            </a:r>
            <a:endParaRPr lang="fr-FR" sz="1600" dirty="0">
              <a:solidFill>
                <a:srgbClr val="990033"/>
              </a:solidFill>
            </a:endParaRPr>
          </a:p>
        </p:txBody>
      </p:sp>
      <p:cxnSp>
        <p:nvCxnSpPr>
          <p:cNvPr id="15" name="Connecteur droit avec flèche 14"/>
          <p:cNvCxnSpPr>
            <a:stCxn id="11" idx="3"/>
          </p:cNvCxnSpPr>
          <p:nvPr/>
        </p:nvCxnSpPr>
        <p:spPr>
          <a:xfrm flipH="1">
            <a:off x="5235614" y="3415321"/>
            <a:ext cx="468688" cy="1537684"/>
          </a:xfrm>
          <a:prstGeom prst="straightConnector1">
            <a:avLst/>
          </a:prstGeom>
          <a:ln w="12700">
            <a:solidFill>
              <a:srgbClr val="99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8" idx="4"/>
            <a:endCxn id="12" idx="0"/>
          </p:cNvCxnSpPr>
          <p:nvPr/>
        </p:nvCxnSpPr>
        <p:spPr>
          <a:xfrm flipH="1">
            <a:off x="4374761" y="2330379"/>
            <a:ext cx="1150873" cy="2602014"/>
          </a:xfrm>
          <a:prstGeom prst="straightConnector1">
            <a:avLst/>
          </a:prstGeom>
          <a:ln w="12700">
            <a:solidFill>
              <a:srgbClr val="99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555546" y="4973352"/>
            <a:ext cx="3799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990033"/>
                </a:solidFill>
              </a:rPr>
              <a:t>Temps long pour un site web = « engagement » fort</a:t>
            </a:r>
            <a:endParaRPr lang="fr-FR" sz="1600" dirty="0">
              <a:solidFill>
                <a:srgbClr val="990033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195555" y="3651106"/>
            <a:ext cx="1474357" cy="376906"/>
          </a:xfrm>
          <a:prstGeom prst="ellipse">
            <a:avLst/>
          </a:prstGeom>
          <a:noFill/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8006327" y="4037654"/>
            <a:ext cx="196379" cy="894739"/>
          </a:xfrm>
          <a:prstGeom prst="straightConnector1">
            <a:avLst/>
          </a:prstGeom>
          <a:ln w="12700">
            <a:solidFill>
              <a:srgbClr val="99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981963" y="5899986"/>
            <a:ext cx="365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990033"/>
                </a:solidFill>
              </a:rPr>
              <a:t>Des utilisateurs réguliers qui « utilisent » l’outil</a:t>
            </a:r>
            <a:endParaRPr lang="fr-FR" sz="1600" dirty="0">
              <a:solidFill>
                <a:srgbClr val="990033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544651" y="5899986"/>
            <a:ext cx="3973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990033"/>
                </a:solidFill>
              </a:rPr>
              <a:t>Un manque de visibilité et de notoriété (cf. enquête BVA du MAAF)</a:t>
            </a:r>
            <a:endParaRPr lang="fr-FR" sz="1600" dirty="0">
              <a:solidFill>
                <a:srgbClr val="990033"/>
              </a:solidFill>
            </a:endParaRPr>
          </a:p>
        </p:txBody>
      </p:sp>
      <p:pic>
        <p:nvPicPr>
          <p:cNvPr id="28" name="Picture 2" descr="http://www.fille.com/blog_article/Smiley-content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60" y="5947482"/>
            <a:ext cx="488525" cy="48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http://upload.wikimedia.org/wikipedia/commons/thumb/9/96/Smiley-sceptic.svg/320px-Smiley-sceptic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67" y="5899986"/>
            <a:ext cx="503384" cy="50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lèche courbée vers la droite 29"/>
          <p:cNvSpPr/>
          <p:nvPr/>
        </p:nvSpPr>
        <p:spPr>
          <a:xfrm rot="20258760">
            <a:off x="1851288" y="5585131"/>
            <a:ext cx="435428" cy="724701"/>
          </a:xfrm>
          <a:prstGeom prst="curvedRightArrow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 animBg="1"/>
      <p:bldP spid="11" grpId="0" animBg="1"/>
      <p:bldP spid="12" grpId="0"/>
      <p:bldP spid="21" grpId="0"/>
      <p:bldP spid="22" grpId="0" animBg="1"/>
      <p:bldP spid="26" grpId="0"/>
      <p:bldP spid="27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 rotWithShape="1">
          <a:blip r:embed="rId3"/>
          <a:srcRect l="2248" t="9106" r="10185" b="33060"/>
          <a:stretch/>
        </p:blipFill>
        <p:spPr bwMode="auto">
          <a:xfrm>
            <a:off x="266907" y="366647"/>
            <a:ext cx="11595239" cy="4944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44706" y="3536576"/>
            <a:ext cx="10517440" cy="497542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5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3"/>
          <a:srcRect l="4762" t="12239" r="4630" b="9434"/>
          <a:stretch/>
        </p:blipFill>
        <p:spPr bwMode="auto">
          <a:xfrm>
            <a:off x="321500" y="162838"/>
            <a:ext cx="11490544" cy="6438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85151" y="801666"/>
            <a:ext cx="1252602" cy="400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7447" y="2981194"/>
            <a:ext cx="1252602" cy="400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3"/>
          <a:srcRect l="1719" t="9845" r="3307" b="3281"/>
          <a:stretch/>
        </p:blipFill>
        <p:spPr bwMode="auto">
          <a:xfrm>
            <a:off x="366939" y="300625"/>
            <a:ext cx="11448789" cy="6413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4" r="31641"/>
          <a:stretch/>
        </p:blipFill>
        <p:spPr bwMode="auto">
          <a:xfrm>
            <a:off x="4800599" y="3507288"/>
            <a:ext cx="206800" cy="38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5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3"/>
          <a:srcRect l="38625" t="9597" r="37698" b="22970"/>
          <a:stretch/>
        </p:blipFill>
        <p:spPr bwMode="auto">
          <a:xfrm>
            <a:off x="410959" y="47207"/>
            <a:ext cx="5263332" cy="6755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/>
          <p:cNvPicPr/>
          <p:nvPr/>
        </p:nvPicPr>
        <p:blipFill rotWithShape="1">
          <a:blip r:embed="rId4"/>
          <a:srcRect l="38360" t="30271" r="37963" b="4020"/>
          <a:stretch/>
        </p:blipFill>
        <p:spPr bwMode="auto">
          <a:xfrm>
            <a:off x="5987441" y="94415"/>
            <a:ext cx="5498925" cy="6661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8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 rotWithShape="1">
          <a:blip r:embed="rId3"/>
          <a:srcRect l="1719" t="25349" r="3835" b="1559"/>
          <a:stretch/>
        </p:blipFill>
        <p:spPr bwMode="auto">
          <a:xfrm>
            <a:off x="237995" y="255687"/>
            <a:ext cx="11686782" cy="64457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26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re">
  <a:themeElements>
    <a:clrScheme name="Personnalisé 3">
      <a:dk1>
        <a:sysClr val="windowText" lastClr="000000"/>
      </a:dk1>
      <a:lt1>
        <a:srgbClr val="D1DCB0"/>
      </a:lt1>
      <a:dk2>
        <a:srgbClr val="766F54"/>
      </a:dk2>
      <a:lt2>
        <a:srgbClr val="E3EACF"/>
      </a:lt2>
      <a:accent1>
        <a:srgbClr val="B8CA85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Brin">
  <a:themeElements>
    <a:clrScheme name="Personnalisé 1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839943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rin">
  <a:themeElements>
    <a:clrScheme name="Personnalisé 1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839943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623</TotalTime>
  <Words>502</Words>
  <Application>Microsoft Office PowerPoint</Application>
  <PresentationFormat>Grand écran</PresentationFormat>
  <Paragraphs>117</Paragraphs>
  <Slides>17</Slides>
  <Notes>14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Corbel</vt:lpstr>
      <vt:lpstr>Palatino Linotype</vt:lpstr>
      <vt:lpstr>Wingdings 2</vt:lpstr>
      <vt:lpstr>Wingdings 3</vt:lpstr>
      <vt:lpstr>Cadre</vt:lpstr>
      <vt:lpstr>Brin</vt:lpstr>
      <vt:lpstr>1_Thème Office</vt:lpstr>
      <vt:lpstr>1_Brin</vt:lpstr>
      <vt:lpstr>Un outil de diagnostic agro-écologique des exploitations : www.diagagroeco.org (mise en ligne octobre 2015)</vt:lpstr>
      <vt:lpstr>Un outil de diagnostic des exploitations : Origine et cahier des charges</vt:lpstr>
      <vt:lpstr>Les publics ciblés et les utilisations</vt:lpstr>
      <vt:lpstr>Quelques chiffres…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 outil qui continue à évoluer</vt:lpstr>
      <vt:lpstr>Un travail qui soulève des questions</vt:lpstr>
      <vt:lpstr>Merci pour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Hélène GROSS</dc:creator>
  <cp:lastModifiedBy>Hélène GROSS</cp:lastModifiedBy>
  <cp:revision>93</cp:revision>
  <dcterms:created xsi:type="dcterms:W3CDTF">2016-09-18T14:25:55Z</dcterms:created>
  <dcterms:modified xsi:type="dcterms:W3CDTF">2016-10-17T15:32:48Z</dcterms:modified>
</cp:coreProperties>
</file>